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79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32" r:id="rId13"/>
    <p:sldId id="325" r:id="rId14"/>
    <p:sldId id="334" r:id="rId15"/>
    <p:sldId id="335" r:id="rId16"/>
    <p:sldId id="326" r:id="rId17"/>
    <p:sldId id="336" r:id="rId18"/>
    <p:sldId id="327" r:id="rId19"/>
    <p:sldId id="328" r:id="rId20"/>
    <p:sldId id="333" r:id="rId21"/>
    <p:sldId id="330" r:id="rId22"/>
  </p:sldIdLst>
  <p:sldSz cx="9144000" cy="6858000" type="screen4x3"/>
  <p:notesSz cx="6858000" cy="9144000"/>
  <p:defaultTextStyle>
    <a:defPPr>
      <a:defRPr lang="pt-BR"/>
    </a:defPPr>
    <a:lvl1pPr algn="l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1E07"/>
    <a:srgbClr val="7FDD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8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9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B8548D-A9BF-4FEB-B346-1D658DB823AB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21508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236C992-8EA6-4388-A4D7-6570DC430B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62467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817DFA74-8FDD-468D-BC7C-90541B47C0F2}" type="slidenum">
              <a:rPr lang="pt-BR" sz="1200">
                <a:latin typeface="+mn-lt"/>
              </a:rPr>
              <a:pPr algn="r" defTabSz="914400">
                <a:defRPr/>
              </a:pPr>
              <a:t>10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0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60419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C19A4E5C-7A9E-48DD-83C3-4D0D27629BA6}" type="slidenum">
              <a:rPr lang="pt-BR" sz="1200">
                <a:latin typeface="+mn-lt"/>
              </a:rPr>
              <a:pPr algn="r" defTabSz="914400">
                <a:defRPr/>
              </a:pPr>
              <a:t>11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2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686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FD4DB2E0-8420-448F-9EEB-6A42EA21CE79}" type="slidenum">
              <a:rPr lang="pt-BR" sz="1200">
                <a:latin typeface="+mn-lt"/>
              </a:rPr>
              <a:pPr algn="r" defTabSz="914400">
                <a:defRPr/>
              </a:pPr>
              <a:t>13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8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72707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7DE6796A-67FE-4A6F-9FC9-4AD636581F46}" type="slidenum">
              <a:rPr lang="pt-BR" sz="1200">
                <a:latin typeface="+mn-lt"/>
              </a:rPr>
              <a:pPr algn="r" defTabSz="914400">
                <a:defRPr/>
              </a:pPr>
              <a:t>16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0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7885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8E6541EB-09F8-4151-B14B-68149AD74816}" type="slidenum">
              <a:rPr lang="pt-BR" sz="1200">
                <a:latin typeface="+mn-lt"/>
              </a:rPr>
              <a:pPr algn="r" defTabSz="914400">
                <a:defRPr/>
              </a:pPr>
              <a:t>18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8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80899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54F591C2-90D5-4D94-8DF1-408731932C25}" type="slidenum">
              <a:rPr lang="pt-BR" sz="1200">
                <a:latin typeface="+mn-lt"/>
              </a:rPr>
              <a:pPr algn="r" defTabSz="914400">
                <a:defRPr/>
              </a:pPr>
              <a:t>19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5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6" name="Rectangle 9"/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7" name="TextBox 14"/>
          <p:cNvSpPr txBox="1"/>
          <p:nvPr/>
        </p:nvSpPr>
        <p:spPr>
          <a:xfrm>
            <a:off x="425450" y="174625"/>
            <a:ext cx="412750" cy="831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8" name="Rectangle 10"/>
          <p:cNvSpPr/>
          <p:nvPr/>
        </p:nvSpPr>
        <p:spPr>
          <a:xfrm>
            <a:off x="4624388" y="228600"/>
            <a:ext cx="2057400" cy="2038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9" name="Rectangle 11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5639C89-6FC8-4A11-A241-DA93F92D7DD5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5" name="TextBox 8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6" name="Rectangle 9"/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66A7B-0698-40B7-B184-386280639578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AA3F0-E2C6-4226-B8D1-DAF60D7D5C1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6" name="TextBox 8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75699-AC08-467F-86EC-77463CCB6B5C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311AB-87A4-491D-BC7D-CB029F0BCC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58813" y="228600"/>
            <a:ext cx="82010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5" name="TextBox 7"/>
          <p:cNvSpPr txBox="1"/>
          <p:nvPr/>
        </p:nvSpPr>
        <p:spPr>
          <a:xfrm>
            <a:off x="2003425" y="3111500"/>
            <a:ext cx="260350" cy="6143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6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8813" y="6248400"/>
            <a:ext cx="147478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DD2251E-F5F5-4EB1-842A-F013C97CBE86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400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400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47DC-D0F6-42C1-A44A-E11E911BBF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6" name="Rectangle 11"/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7" name="TextBox 9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750B7-43FE-49AB-B138-A3E50DF763AC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4A94-A98A-41E4-B974-1CDD4F157A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8" name="TextBox 11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C67EC-10F3-4852-9176-6FE56E6731CE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B34B9-9FED-4D30-8BED-D7349A112F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6" name="Rectangle 13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830AA-CE60-4DA8-8375-58D0A92AC1F5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EF3C8-67DD-4C14-AA6F-99FA651C8D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7" name="TextBox 9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3625C-1B5D-4E91-9419-B0361EC6BB79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84701-4F0D-4BD9-8A00-2A5BB7495A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8" name="TextBox 9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3FF35-98BA-453E-8068-9432A56EAB11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6489A-C911-48EB-BB6A-7A7BA8B753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4" name="TextBox 7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E22EE-65FB-4AE0-B49E-168A74BDAD48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ED66C-B509-434F-8027-F521D51BE3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89605-9064-4229-AC4F-9E8497AD94EB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F9806-1C19-4A39-A587-AD0DA2605B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6" name="TextBox 8"/>
          <p:cNvSpPr txBox="1"/>
          <p:nvPr/>
        </p:nvSpPr>
        <p:spPr>
          <a:xfrm>
            <a:off x="425450" y="174625"/>
            <a:ext cx="412750" cy="831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8E1CF-4D50-4D67-93FF-DA778EF3FA57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213" y="6423025"/>
            <a:ext cx="33162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6" name="TextBox 9"/>
          <p:cNvSpPr txBox="1"/>
          <p:nvPr/>
        </p:nvSpPr>
        <p:spPr>
          <a:xfrm>
            <a:off x="3989388" y="3370263"/>
            <a:ext cx="220662" cy="369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3B92C-7CA3-45BC-B31F-84012C7753AC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97137-29B1-4497-9ADD-1EC4C931DD1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6" name="Rectangle 8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7" name="TextBox 9"/>
          <p:cNvSpPr txBox="1"/>
          <p:nvPr/>
        </p:nvSpPr>
        <p:spPr>
          <a:xfrm>
            <a:off x="327025" y="4632325"/>
            <a:ext cx="220663" cy="369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927DF-0643-489A-BA3E-3FE66545F1F2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E33A-56FC-41E9-9882-5612EE6EB6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>
            <a:off x="282575" y="228600"/>
            <a:ext cx="638651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7" name="TextBox 8"/>
          <p:cNvSpPr txBox="1"/>
          <p:nvPr/>
        </p:nvSpPr>
        <p:spPr>
          <a:xfrm>
            <a:off x="425450" y="174625"/>
            <a:ext cx="412750" cy="831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8" name="Rectangle 9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5211763" y="6235700"/>
            <a:ext cx="13493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7C45044-B4E7-466E-AFF6-76361ABAC13B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381000" y="6235700"/>
            <a:ext cx="4648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ABD10-9443-41A0-BE97-4EF4858DA4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8" name="TextBox 8"/>
          <p:cNvSpPr txBox="1"/>
          <p:nvPr/>
        </p:nvSpPr>
        <p:spPr>
          <a:xfrm>
            <a:off x="425450" y="174625"/>
            <a:ext cx="412750" cy="831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9" name="Rectangle 9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10" name="Rectangle 10"/>
          <p:cNvSpPr/>
          <p:nvPr/>
        </p:nvSpPr>
        <p:spPr>
          <a:xfrm>
            <a:off x="4624388" y="4535488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6"/>
          </p:nvPr>
        </p:nvSpPr>
        <p:spPr>
          <a:xfrm>
            <a:off x="3048000" y="6235700"/>
            <a:ext cx="134778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FFC3D66-CCA6-43DB-A8D6-2F240DDBEF67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381000" y="6235700"/>
            <a:ext cx="259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51CCD-D2ED-4ECC-8781-82897DCC56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8" name="TextBox 9"/>
          <p:cNvSpPr txBox="1"/>
          <p:nvPr/>
        </p:nvSpPr>
        <p:spPr>
          <a:xfrm>
            <a:off x="4749800" y="3370263"/>
            <a:ext cx="220663" cy="369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x-none" noProof="0" smtClean="0"/>
              <a:t>Click icon to add picture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116E4-D60D-4924-B4C3-014EAA066651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44BB3-38DB-4EA0-9F09-CAF7417DA37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5" name="TextBox 8"/>
          <p:cNvSpPr txBox="1"/>
          <p:nvPr/>
        </p:nvSpPr>
        <p:spPr>
          <a:xfrm>
            <a:off x="223838" y="228600"/>
            <a:ext cx="260350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0F064-0CE6-4809-8BC5-71F32CF23623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D9B6F-CAB1-40A8-BB10-3E169D7C93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5" name="TextBox 8"/>
          <p:cNvSpPr txBox="1"/>
          <p:nvPr/>
        </p:nvSpPr>
        <p:spPr>
          <a:xfrm rot="16200000">
            <a:off x="8593932" y="561181"/>
            <a:ext cx="260350" cy="5540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+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ABEEE-8B84-4419-A65C-2C6C2E4DC973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33D17-B2B2-457B-8B22-8D384A5C6F0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8475" y="484188"/>
            <a:ext cx="75565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8475" y="1981200"/>
            <a:ext cx="75565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500" y="64230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19837A-5A9D-4FAC-8F91-596C9B150D47}" type="datetimeFigureOut">
              <a:rPr lang="pt-BR"/>
              <a:pPr>
                <a:defRPr/>
              </a:pPr>
              <a:t>18/02/2011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13" y="6423025"/>
            <a:ext cx="6122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888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83D8E4-D193-400B-818E-2154F54D5D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pitchFamily="18" charset="0"/>
        </a:defRPr>
      </a:lvl9pPr>
    </p:titleStyle>
    <p:bodyStyle>
      <a:lvl1pPr marL="228600" indent="-2286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AAB0C8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AAB0C8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candida@sintesearquitetura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.br/imgres?imgurl=http://img405.imageshack.us/img405/5272/nyc101fj0.jpg&amp;imgrefurl=http://www.skyscrapercity.com/showthread.php?t=560712&amp;h=800&amp;w=600&amp;sz=108&amp;tbnid=vzNx2-oFcLJVXM:&amp;tbnh=259&amp;tbnw=194&amp;prev=/images?q=PREDIOS&amp;zoom=1&amp;hl=pt-BR&amp;usg=__k-_qz3bvhb4WljXm7X0ObvgcL3Q=&amp;sa=X&amp;ei=13htTOfAGMH_lgfO6OyQDg&amp;ved=0CBwQ9QEwA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ubtitle 2"/>
          <p:cNvSpPr>
            <a:spLocks noGrp="1"/>
          </p:cNvSpPr>
          <p:nvPr>
            <p:ph type="subTitle" idx="1"/>
          </p:nvPr>
        </p:nvSpPr>
        <p:spPr>
          <a:xfrm>
            <a:off x="4657725" y="4624388"/>
            <a:ext cx="4230688" cy="935037"/>
          </a:xfrm>
        </p:spPr>
        <p:txBody>
          <a:bodyPr/>
          <a:lstStyle/>
          <a:p>
            <a:pPr eaLnBrk="1" hangingPunct="1"/>
            <a:r>
              <a:rPr lang="pt-BR" sz="1800" smtClean="0">
                <a:solidFill>
                  <a:srgbClr val="898989"/>
                </a:solidFill>
              </a:rPr>
              <a:t>Arq. Cândida Maciel</a:t>
            </a:r>
          </a:p>
          <a:p>
            <a:pPr eaLnBrk="1" hangingPunct="1"/>
            <a:r>
              <a:rPr lang="pt-BR" sz="1800" smtClean="0">
                <a:solidFill>
                  <a:srgbClr val="898989"/>
                </a:solidFill>
              </a:rPr>
              <a:t>Síntese Arquitetura</a:t>
            </a:r>
          </a:p>
          <a:p>
            <a:pPr eaLnBrk="1" hangingPunct="1"/>
            <a:r>
              <a:rPr lang="pt-BR" sz="1800" smtClean="0">
                <a:solidFill>
                  <a:srgbClr val="898989"/>
                </a:solidFill>
              </a:rPr>
              <a:t>61-34685613</a:t>
            </a:r>
          </a:p>
          <a:p>
            <a:pPr eaLnBrk="1" hangingPunct="1"/>
            <a:r>
              <a:rPr lang="pt-BR" sz="1800" smtClean="0">
                <a:solidFill>
                  <a:srgbClr val="898989"/>
                </a:solidFill>
                <a:hlinkClick r:id="rId2"/>
              </a:rPr>
              <a:t>candida@sintesearquitetura.com.br</a:t>
            </a:r>
            <a:endParaRPr lang="pt-BR" sz="1800" smtClean="0">
              <a:solidFill>
                <a:srgbClr val="898989"/>
              </a:solidFill>
            </a:endParaRPr>
          </a:p>
          <a:p>
            <a:pPr eaLnBrk="1" hangingPunct="1"/>
            <a:endParaRPr lang="pt-BR" sz="1800" smtClean="0">
              <a:solidFill>
                <a:srgbClr val="898989"/>
              </a:solidFill>
            </a:endParaRPr>
          </a:p>
        </p:txBody>
      </p:sp>
      <p:sp>
        <p:nvSpPr>
          <p:cNvPr id="22530" name="Text Placeholder 5"/>
          <p:cNvSpPr txBox="1">
            <a:spLocks/>
          </p:cNvSpPr>
          <p:nvPr/>
        </p:nvSpPr>
        <p:spPr bwMode="auto">
          <a:xfrm>
            <a:off x="495300" y="758825"/>
            <a:ext cx="3825875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r"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r>
              <a:rPr lang="pt-BR" sz="2400">
                <a:solidFill>
                  <a:schemeClr val="bg1"/>
                </a:solidFill>
                <a:latin typeface="Rockwell" pitchFamily="18" charset="0"/>
              </a:rPr>
              <a:t>NBR 15.575 - UMA NOVA FERRAMENTA PARA A QUALIDADE ACÚSTICA NAS EDIFICAÇÕES</a:t>
            </a:r>
            <a:r>
              <a:rPr lang="pt-BR" sz="1800" b="1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22531" name="Picture 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876925"/>
            <a:ext cx="201612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1900" b="1" smtClean="0"/>
              <a:t>NBR 15575- EDIFÍCIOS HABITACIONAIS DE ATÉ CINCO PAVIMENTOS – DESEMPENHO</a:t>
            </a:r>
            <a:r>
              <a:rPr lang="pt-BR" sz="1900" smtClean="0"/>
              <a:t/>
            </a:r>
            <a:br>
              <a:rPr lang="pt-BR" sz="1900" smtClean="0"/>
            </a:br>
            <a:endParaRPr lang="pt-BR" sz="1900" smtClean="0"/>
          </a:p>
        </p:txBody>
      </p:sp>
      <p:sp>
        <p:nvSpPr>
          <p:cNvPr id="72711" name="Espaço Reservado para Conteúdo 2"/>
          <p:cNvSpPr>
            <a:spLocks/>
          </p:cNvSpPr>
          <p:nvPr/>
        </p:nvSpPr>
        <p:spPr bwMode="auto">
          <a:xfrm>
            <a:off x="498475" y="2008188"/>
            <a:ext cx="4494213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PARTE 1: REQUISITOS GERAIS;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PARTE 2: REQUISITOS PARA OS SISTEMAS ESTRUTURAIS;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PARTE 3: REQUISITOS PARA OS SISTEMAS DE PISOS INTERNOS;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PARTE 4: REQUISITOS PARA OS SISTEMAS DE VEDAÇÕES VERTICAIS INTERNAS E EXTERNAS;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PARTE 5: REQUISITOS PARA OS SITEMAS DE COBERTURAS;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PARTE 6: REQUISITOS PARA OS SISTEMAS HIDROSSANITÁRIOS.</a:t>
            </a:r>
          </a:p>
        </p:txBody>
      </p:sp>
      <p:graphicFrame>
        <p:nvGraphicFramePr>
          <p:cNvPr id="72709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5651500" y="2008188"/>
          <a:ext cx="3175000" cy="4144962"/>
        </p:xfrm>
        <a:graphic>
          <a:graphicData uri="http://schemas.openxmlformats.org/presentationml/2006/ole">
            <p:oleObj spid="_x0000_s72709" name="Acrobat Document" r:id="rId3" imgW="5305408" imgH="6924472" progId="AcroExch.Document.7">
              <p:embed/>
            </p:oleObj>
          </a:graphicData>
        </a:graphic>
      </p:graphicFrame>
      <p:pic>
        <p:nvPicPr>
          <p:cNvPr id="72712" name="Picture 7" descr="Logo SINTESE comple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949950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1900" b="1" smtClean="0"/>
              <a:t>NBR 15575- EDIFÍCIOS HABITACIONAIS DE ATÉ CINCO PAVIMENTOS – DESEMPENHO</a:t>
            </a:r>
            <a:r>
              <a:rPr lang="pt-BR" sz="1900" smtClean="0"/>
              <a:t/>
            </a:r>
            <a:br>
              <a:rPr lang="pt-BR" sz="1900" smtClean="0"/>
            </a:br>
            <a:endParaRPr lang="pt-BR" sz="1900" smtClean="0"/>
          </a:p>
        </p:txBody>
      </p:sp>
      <p:sp>
        <p:nvSpPr>
          <p:cNvPr id="73730" name="Espaço Reservado para Conteúdo 2"/>
          <p:cNvSpPr>
            <a:spLocks noGrp="1"/>
          </p:cNvSpPr>
          <p:nvPr>
            <p:ph type="body" idx="4294967295"/>
          </p:nvPr>
        </p:nvSpPr>
        <p:spPr>
          <a:xfrm>
            <a:off x="323850" y="1844675"/>
            <a:ext cx="5243513" cy="41052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1200" smtClean="0"/>
              <a:t>O FOCO DESTA NORMA ESTÁ NAS EXIGÊNCIAS DOS </a:t>
            </a:r>
            <a:r>
              <a:rPr lang="pt-BR" sz="1200" b="1" smtClean="0"/>
              <a:t>USUÁRIOS</a:t>
            </a:r>
            <a:r>
              <a:rPr lang="pt-BR" sz="1200" smtClean="0"/>
              <a:t> PARA O EDIFÍCIO HABITACIONAL E SEUS SISTEMAS  QUANTO AO SEU COMPORTAMENTO EM USO.</a:t>
            </a:r>
          </a:p>
          <a:p>
            <a:pPr>
              <a:lnSpc>
                <a:spcPct val="80000"/>
              </a:lnSpc>
            </a:pPr>
            <a:r>
              <a:rPr lang="pt-BR" sz="1200" smtClean="0"/>
              <a:t>AS NORMAS DE DESEMPENHO SÃO CONSIDERADAS COMO COMPLEMENTARES ÀS NORMAS PRESCRITAS, SEM SUBSTITUÍ-LAS.</a:t>
            </a:r>
          </a:p>
          <a:p>
            <a:pPr>
              <a:lnSpc>
                <a:spcPct val="80000"/>
              </a:lnSpc>
            </a:pPr>
            <a:r>
              <a:rPr lang="pt-BR" sz="1200" smtClean="0"/>
              <a:t>QUANDO UMA NORMA BRASILEIRA CONTIVER EXIGÊNCIAS COMPLEMENTARES A ESTA NORMA, ELAS DEVEM SER INTEGRALMENTE CUMPRIDAS.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pt-BR" sz="12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t-BR" sz="1200" smtClean="0"/>
              <a:t>NÍVEIS DE DESEMPENHO:</a:t>
            </a:r>
          </a:p>
          <a:p>
            <a:pPr>
              <a:lnSpc>
                <a:spcPct val="80000"/>
              </a:lnSpc>
            </a:pPr>
            <a:r>
              <a:rPr lang="pt-BR" sz="1200" smtClean="0"/>
              <a:t>M – REQUISITOS MÍNIMOS (OBRIGATÓRIO)</a:t>
            </a:r>
          </a:p>
          <a:p>
            <a:pPr>
              <a:lnSpc>
                <a:spcPct val="80000"/>
              </a:lnSpc>
            </a:pPr>
            <a:r>
              <a:rPr lang="pt-BR" sz="1200" smtClean="0"/>
              <a:t>I – REQUISITOS INTERMEDIÁRIOS</a:t>
            </a:r>
          </a:p>
          <a:p>
            <a:pPr>
              <a:lnSpc>
                <a:spcPct val="80000"/>
              </a:lnSpc>
            </a:pPr>
            <a:r>
              <a:rPr lang="pt-BR" sz="1200" smtClean="0"/>
              <a:t>S – REQUISITOS SUPERIORES</a:t>
            </a:r>
          </a:p>
          <a:p>
            <a:pPr>
              <a:lnSpc>
                <a:spcPct val="80000"/>
              </a:lnSpc>
            </a:pPr>
            <a:endParaRPr lang="pt-BR" sz="1200" smtClean="0"/>
          </a:p>
          <a:p>
            <a:pPr>
              <a:lnSpc>
                <a:spcPct val="80000"/>
              </a:lnSpc>
            </a:pPr>
            <a:endParaRPr lang="pt-BR" sz="900" smtClean="0"/>
          </a:p>
          <a:p>
            <a:pPr>
              <a:lnSpc>
                <a:spcPct val="80000"/>
              </a:lnSpc>
            </a:pPr>
            <a:endParaRPr lang="pt-BR" sz="900" smtClean="0"/>
          </a:p>
          <a:p>
            <a:pPr>
              <a:lnSpc>
                <a:spcPct val="80000"/>
              </a:lnSpc>
            </a:pPr>
            <a:endParaRPr lang="pt-BR" sz="900" smtClean="0"/>
          </a:p>
          <a:p>
            <a:pPr>
              <a:lnSpc>
                <a:spcPct val="80000"/>
              </a:lnSpc>
            </a:pPr>
            <a:endParaRPr lang="pt-BR" sz="900" smtClean="0"/>
          </a:p>
          <a:p>
            <a:pPr>
              <a:lnSpc>
                <a:spcPct val="80000"/>
              </a:lnSpc>
            </a:pPr>
            <a:endParaRPr lang="pt-BR" sz="900" smtClean="0"/>
          </a:p>
          <a:p>
            <a:pPr>
              <a:lnSpc>
                <a:spcPct val="80000"/>
              </a:lnSpc>
            </a:pPr>
            <a:endParaRPr lang="pt-BR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400" smtClean="0"/>
          </a:p>
        </p:txBody>
      </p:sp>
      <p:pic>
        <p:nvPicPr>
          <p:cNvPr id="73731" name="Imagem 7" descr="http://www.ruidomenor.com.br/figura%20proje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1988" y="1981200"/>
            <a:ext cx="3000375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7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100" b="1" smtClean="0"/>
              <a:t>REQUISITOS GERAIS</a:t>
            </a:r>
            <a:endParaRPr lang="pt-BR" sz="2300" smtClean="0"/>
          </a:p>
        </p:txBody>
      </p:sp>
      <p:sp>
        <p:nvSpPr>
          <p:cNvPr id="7475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pt-BR" sz="1400" smtClean="0"/>
          </a:p>
          <a:p>
            <a:pPr eaLnBrk="1" hangingPunct="1">
              <a:lnSpc>
                <a:spcPct val="80000"/>
              </a:lnSpc>
            </a:pPr>
            <a:r>
              <a:rPr lang="pt-BR" sz="1400" smtClean="0"/>
              <a:t>NÃO SE APLICA A OBRAS EM ANDAMENTO OU A EDIFICAÇÕES CONCLUÍDAS ATÉ A DATA ENTRADA EM VIGOR DESTA NORMA, NEM A PROJETOS PROTOCOLADOS NOS ÓRGÃOS COMPETENTES ATÉ SEIS MESES APÓS A DATA DA ENTRADA EM VIGOR;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400" smtClean="0"/>
          </a:p>
          <a:p>
            <a:pPr eaLnBrk="1" hangingPunct="1">
              <a:lnSpc>
                <a:spcPct val="80000"/>
              </a:lnSpc>
            </a:pPr>
            <a:r>
              <a:rPr lang="pt-BR" sz="1400" smtClean="0"/>
              <a:t>PODE SER UTILIZADA COMO UM PROCEDIMENTO DE AVALIAÇÃO DO DESEMPENHO DE SISTEMAS CONSTRUTIVOS;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400" smtClean="0"/>
          </a:p>
          <a:p>
            <a:pPr eaLnBrk="1" hangingPunct="1">
              <a:lnSpc>
                <a:spcPct val="80000"/>
              </a:lnSpc>
            </a:pPr>
            <a:r>
              <a:rPr lang="pt-BR" sz="1400" smtClean="0">
                <a:solidFill>
                  <a:schemeClr val="hlink"/>
                </a:solidFill>
              </a:rPr>
              <a:t>OS REQUISITOS E CRITÉRIOS ESTABELECIDOS NESTA NORMA PODEM SER APLICADOS A EDIFÍCIOS HABITACIONAIS OU SISTEMAS COM MAIS DE CINCO PAVIMENTOS , EXCETUADOS AQUELES QUE DEPENDEM DIRETAMENTE DA ALTURA DO EDIFÍCIO.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400" smtClean="0">
              <a:solidFill>
                <a:schemeClr val="hlink"/>
              </a:solidFill>
            </a:endParaRPr>
          </a:p>
          <a:p>
            <a:pPr>
              <a:buFont typeface="Wingdings" pitchFamily="2" charset="2"/>
              <a:buNone/>
            </a:pPr>
            <a:endParaRPr lang="pt-BR" smtClean="0"/>
          </a:p>
        </p:txBody>
      </p:sp>
      <p:pic>
        <p:nvPicPr>
          <p:cNvPr id="74755" name="Picture 7" descr="Logo SINTESE comple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5949950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300" b="1" smtClean="0"/>
              <a:t>EXIGÊNCIAS DO USUÁRIO</a:t>
            </a:r>
          </a:p>
        </p:txBody>
      </p:sp>
      <p:sp>
        <p:nvSpPr>
          <p:cNvPr id="75778" name="Espaço Reservado para Conteúdo 2"/>
          <p:cNvSpPr>
            <a:spLocks noGrp="1"/>
          </p:cNvSpPr>
          <p:nvPr>
            <p:ph type="body" idx="4294967295"/>
          </p:nvPr>
        </p:nvSpPr>
        <p:spPr>
          <a:xfrm>
            <a:off x="4705350" y="1824038"/>
            <a:ext cx="4438650" cy="16986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1400" smtClean="0"/>
              <a:t>SUSTENTABILIDADE	</a:t>
            </a:r>
            <a:r>
              <a:rPr lang="pt-BR" sz="1000" b="1" smtClean="0">
                <a:solidFill>
                  <a:schemeClr val="tx1"/>
                </a:solidFill>
              </a:rPr>
              <a:t>		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1400" smtClean="0"/>
              <a:t>Durabilidade;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1400" smtClean="0"/>
              <a:t>Manutenibilidade;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1400" smtClean="0"/>
              <a:t>Segurança no uso e na operação.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400" smtClean="0"/>
          </a:p>
        </p:txBody>
      </p:sp>
      <p:sp>
        <p:nvSpPr>
          <p:cNvPr id="75779" name="Espaço Reservado para Conteúdo 2"/>
          <p:cNvSpPr>
            <a:spLocks/>
          </p:cNvSpPr>
          <p:nvPr/>
        </p:nvSpPr>
        <p:spPr bwMode="auto">
          <a:xfrm>
            <a:off x="376238" y="1409700"/>
            <a:ext cx="4329112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SEGURANÇA			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Segurança estrutural;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Segurança contra o fogo;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Segurança no uso e na operação.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HABITABILIDADE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Estanqueidade;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Desempenho térmico;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Desempenho acústico;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Desempenho lumínico;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Saúde, higiene e qualidade do ar;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Funcionalidade e acessibilidade;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Conforto tátil e antropodinâmico.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ü"/>
            </a:pPr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pt-BR" sz="1400">
              <a:solidFill>
                <a:srgbClr val="595959"/>
              </a:solidFill>
              <a:latin typeface="Rockwell" pitchFamily="18" charset="0"/>
            </a:endParaRPr>
          </a:p>
        </p:txBody>
      </p:sp>
      <p:pic>
        <p:nvPicPr>
          <p:cNvPr id="75780" name="Picture 2" descr="http://img258.imageshack.us/img258/2726/ccr2qi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6975" y="3681413"/>
            <a:ext cx="3479800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pt-BR" sz="2400" b="1" smtClean="0"/>
              <a:t>DESEMPENHO  ACÚSTICO</a:t>
            </a:r>
          </a:p>
        </p:txBody>
      </p:sp>
      <p:sp>
        <p:nvSpPr>
          <p:cNvPr id="7680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98475" y="1981200"/>
            <a:ext cx="4586288" cy="41449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pt-BR" sz="1400" b="1" smtClean="0"/>
              <a:t>DESEMPENHO ACÚSTICO NAS EDIFICAÇÕS EM: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1600" smtClean="0"/>
              <a:t> Pisos internos (ruído de impacto e aéreo);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1600" smtClean="0"/>
              <a:t>Sistemas de vedações verticais externas e internas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1600" smtClean="0"/>
              <a:t>Sistemas de coberturas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1600" smtClean="0"/>
              <a:t>Sistemas hidrossanitários .</a:t>
            </a:r>
          </a:p>
          <a:p>
            <a:pPr eaLnBrk="1" hangingPunct="1">
              <a:lnSpc>
                <a:spcPct val="80000"/>
              </a:lnSpc>
            </a:pPr>
            <a:endParaRPr lang="pt-BR" sz="1600" smtClean="0"/>
          </a:p>
          <a:p>
            <a:pPr eaLnBrk="1" hangingPunct="1">
              <a:buFont typeface="Wingdings" pitchFamily="2" charset="2"/>
              <a:buNone/>
            </a:pPr>
            <a:endParaRPr lang="pt-BR" sz="2800" smtClean="0"/>
          </a:p>
          <a:p>
            <a:pPr eaLnBrk="1" hangingPunct="1"/>
            <a:endParaRPr lang="pt-BR" sz="2800" smtClean="0"/>
          </a:p>
        </p:txBody>
      </p:sp>
      <p:pic>
        <p:nvPicPr>
          <p:cNvPr id="76803" name="Imagem 7" descr="isolamento acústi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2708275"/>
            <a:ext cx="23812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1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0388" y="190500"/>
            <a:ext cx="7351712" cy="1582738"/>
          </a:xfrm>
        </p:spPr>
        <p:txBody>
          <a:bodyPr anchor="ctr"/>
          <a:lstStyle/>
          <a:p>
            <a:pPr eaLnBrk="1" hangingPunct="1"/>
            <a:r>
              <a:rPr lang="pt-BR" sz="2400" b="1" smtClean="0"/>
              <a:t>PROBLEMAS DA ACÚSTICA ARQUITETÔNICA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2988" y="2060575"/>
            <a:ext cx="3840162" cy="2819400"/>
          </a:xfrm>
        </p:spPr>
        <p:txBody>
          <a:bodyPr/>
          <a:lstStyle/>
          <a:p>
            <a:pPr eaLnBrk="1" hangingPunct="1"/>
            <a:r>
              <a:rPr lang="pt-BR" sz="1800" smtClean="0"/>
              <a:t>Defesa contra ruído</a:t>
            </a:r>
          </a:p>
          <a:p>
            <a:pPr eaLnBrk="1" hangingPunct="1"/>
            <a:r>
              <a:rPr lang="pt-BR" sz="1800" smtClean="0"/>
              <a:t>Controle de sons no recinto</a:t>
            </a:r>
          </a:p>
          <a:p>
            <a:pPr eaLnBrk="1" hangingPunct="1">
              <a:buFont typeface="Wingdings" pitchFamily="2" charset="2"/>
              <a:buNone/>
            </a:pPr>
            <a:endParaRPr lang="pt-BR" sz="1500" smtClean="0"/>
          </a:p>
        </p:txBody>
      </p:sp>
      <p:pic>
        <p:nvPicPr>
          <p:cNvPr id="77827" name="Picture 5" descr="Logo SINTESE comple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5876925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5" descr="BD1075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133600"/>
            <a:ext cx="29448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84188"/>
            <a:ext cx="7556500" cy="1116012"/>
          </a:xfrm>
        </p:spPr>
        <p:txBody>
          <a:bodyPr anchor="ctr"/>
          <a:lstStyle/>
          <a:p>
            <a:pPr eaLnBrk="1" hangingPunct="1"/>
            <a:r>
              <a:rPr lang="en-US" sz="2400" b="1" smtClean="0"/>
              <a:t>RUÍDO</a:t>
            </a:r>
            <a:endParaRPr lang="pt-BR" sz="2400" b="1" smtClean="0"/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2988" y="1989138"/>
            <a:ext cx="2903537" cy="3395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z="1500" b="1" smtClean="0"/>
              <a:t>Ruído de impacto: </a:t>
            </a:r>
            <a:r>
              <a:rPr lang="pt-BR" sz="1500" smtClean="0"/>
              <a:t>se propagam por uma via sólida.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500" smtClean="0"/>
          </a:p>
          <a:p>
            <a:pPr eaLnBrk="1" hangingPunct="1">
              <a:lnSpc>
                <a:spcPct val="90000"/>
              </a:lnSpc>
            </a:pPr>
            <a:r>
              <a:rPr lang="pt-BR" sz="1500" b="1" smtClean="0"/>
              <a:t>Ruído aéreo:</a:t>
            </a:r>
            <a:r>
              <a:rPr lang="pt-BR" sz="1500" smtClean="0"/>
              <a:t> se propagam pelo ar</a:t>
            </a:r>
          </a:p>
          <a:p>
            <a:pPr eaLnBrk="1" hangingPunct="1">
              <a:lnSpc>
                <a:spcPct val="90000"/>
              </a:lnSpc>
            </a:pPr>
            <a:endParaRPr lang="pt-BR" sz="1500" smtClean="0"/>
          </a:p>
        </p:txBody>
      </p:sp>
      <p:pic>
        <p:nvPicPr>
          <p:cNvPr id="78851" name="Picture 8" descr="figura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2133600"/>
            <a:ext cx="324643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1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300" b="1" smtClean="0"/>
              <a:t>CONDICIONAMENTO</a:t>
            </a:r>
            <a:r>
              <a:rPr lang="en-US" sz="2300" b="1" smtClean="0">
                <a:solidFill>
                  <a:schemeClr val="folHlink"/>
                </a:solidFill>
              </a:rPr>
              <a:t> </a:t>
            </a:r>
            <a:r>
              <a:rPr lang="en-US" sz="2300" b="1" smtClean="0"/>
              <a:t>ACÚSTICO – ABSORÇÃO DO SOM</a:t>
            </a:r>
            <a:endParaRPr lang="pt-BR" sz="2300" b="1" smtClean="0"/>
          </a:p>
        </p:txBody>
      </p:sp>
      <p:sp>
        <p:nvSpPr>
          <p:cNvPr id="79874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98475" y="1981200"/>
            <a:ext cx="3052763" cy="233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700" smtClean="0"/>
              <a:t>Materiais porosos</a:t>
            </a:r>
          </a:p>
          <a:p>
            <a:pPr eaLnBrk="1" hangingPunct="1">
              <a:lnSpc>
                <a:spcPct val="90000"/>
              </a:lnSpc>
            </a:pPr>
            <a:r>
              <a:rPr lang="en-US" sz="1700" smtClean="0"/>
              <a:t>Placas vibrantes</a:t>
            </a:r>
          </a:p>
          <a:p>
            <a:pPr eaLnBrk="1" hangingPunct="1">
              <a:lnSpc>
                <a:spcPct val="90000"/>
              </a:lnSpc>
            </a:pPr>
            <a:r>
              <a:rPr lang="en-US" sz="1700" smtClean="0"/>
              <a:t>Ressonadores</a:t>
            </a:r>
          </a:p>
          <a:p>
            <a:pPr eaLnBrk="1" hangingPunct="1">
              <a:lnSpc>
                <a:spcPct val="90000"/>
              </a:lnSpc>
            </a:pPr>
            <a:endParaRPr lang="pt-BR" smtClean="0"/>
          </a:p>
        </p:txBody>
      </p:sp>
      <p:pic>
        <p:nvPicPr>
          <p:cNvPr id="79875" name="Picture 7" descr="figura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2205038"/>
            <a:ext cx="28797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1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ítulo 1"/>
          <p:cNvSpPr>
            <a:spLocks noGrp="1"/>
          </p:cNvSpPr>
          <p:nvPr>
            <p:ph type="title" idx="4294967295"/>
          </p:nvPr>
        </p:nvSpPr>
        <p:spPr>
          <a:xfrm>
            <a:off x="468313" y="188913"/>
            <a:ext cx="7010400" cy="1527175"/>
          </a:xfrm>
        </p:spPr>
        <p:txBody>
          <a:bodyPr anchor="ctr"/>
          <a:lstStyle/>
          <a:p>
            <a:pPr eaLnBrk="1" hangingPunct="1"/>
            <a:r>
              <a:rPr lang="pt-BR" sz="2400" b="1" smtClean="0"/>
              <a:t>PISOS INTERNOS</a:t>
            </a:r>
          </a:p>
        </p:txBody>
      </p:sp>
      <p:sp>
        <p:nvSpPr>
          <p:cNvPr id="80898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1700213"/>
            <a:ext cx="8229600" cy="45259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pt-BR" b="1" smtClean="0">
                <a:solidFill>
                  <a:srgbClr val="FF0000"/>
                </a:solidFill>
              </a:rPr>
              <a:t>ISOLAMENTO DE RUÍDO AÉREO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z="1200" b="1" smtClean="0"/>
              <a:t>Conversas, sons provenientes de TV e outros</a:t>
            </a:r>
          </a:p>
          <a:p>
            <a:pPr eaLnBrk="1" hangingPunct="1">
              <a:buFont typeface="Wingdings" pitchFamily="2" charset="2"/>
              <a:buNone/>
            </a:pPr>
            <a:endParaRPr lang="pt-BR" sz="1200" b="1" smtClean="0"/>
          </a:p>
          <a:p>
            <a:pPr eaLnBrk="1" hangingPunct="1">
              <a:buFont typeface="Wingdings" pitchFamily="2" charset="2"/>
              <a:buNone/>
            </a:pPr>
            <a:endParaRPr lang="pt-BR" sz="1200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sz="1400" b="1" smtClean="0">
                <a:solidFill>
                  <a:srgbClr val="FFFFFF"/>
                </a:solidFill>
              </a:rPr>
              <a:t>Elemento</a:t>
            </a:r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</p:txBody>
      </p:sp>
      <p:graphicFrame>
        <p:nvGraphicFramePr>
          <p:cNvPr id="81964" name="Group 44"/>
          <p:cNvGraphicFramePr>
            <a:graphicFrameLocks noGrp="1"/>
          </p:cNvGraphicFramePr>
          <p:nvPr/>
        </p:nvGraphicFramePr>
        <p:xfrm>
          <a:off x="468313" y="2609850"/>
          <a:ext cx="8464550" cy="3316288"/>
        </p:xfrm>
        <a:graphic>
          <a:graphicData uri="http://schemas.openxmlformats.org/drawingml/2006/table">
            <a:tbl>
              <a:tblPr/>
              <a:tblGrid>
                <a:gridCol w="4089400"/>
                <a:gridCol w="1290637"/>
                <a:gridCol w="1427163"/>
                <a:gridCol w="165735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Campo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Dnt,w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Laboratório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Rw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Nível de desempenho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46088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Piso de unidade habitacional, posicionado sobre áreas comuns, como corredores.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460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 a 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50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460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46088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Piso separando unidades habitacionais autônomas (piso separando unidades habitacionais posicionadas em pavimentos distintos)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460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50 a 55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460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80937" name="Picture 44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949950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ítulo 1"/>
          <p:cNvSpPr>
            <a:spLocks noGrp="1"/>
          </p:cNvSpPr>
          <p:nvPr>
            <p:ph type="title" idx="4294967295"/>
          </p:nvPr>
        </p:nvSpPr>
        <p:spPr>
          <a:xfrm>
            <a:off x="642938" y="173038"/>
            <a:ext cx="7010400" cy="1527175"/>
          </a:xfrm>
        </p:spPr>
        <p:txBody>
          <a:bodyPr anchor="ctr"/>
          <a:lstStyle/>
          <a:p>
            <a:pPr eaLnBrk="1" hangingPunct="1"/>
            <a:r>
              <a:rPr lang="pt-BR" sz="2400" b="1" smtClean="0"/>
              <a:t>PISOS INTERNOS</a:t>
            </a:r>
          </a:p>
        </p:txBody>
      </p:sp>
      <p:sp>
        <p:nvSpPr>
          <p:cNvPr id="8294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1700213"/>
            <a:ext cx="6829425" cy="1450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20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pt-BR" sz="1800" b="1" smtClean="0">
                <a:solidFill>
                  <a:srgbClr val="FF0000"/>
                </a:solidFill>
              </a:rPr>
              <a:t>ISOLAMENTO DE RUÍDO DE IMPACTO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pt-BR" sz="1200" b="1" smtClean="0"/>
              <a:t>Caminhamento, queda de objetos e outros.</a:t>
            </a:r>
            <a:endParaRPr lang="pt-BR" sz="12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2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1200" smtClean="0"/>
          </a:p>
        </p:txBody>
      </p:sp>
      <p:graphicFrame>
        <p:nvGraphicFramePr>
          <p:cNvPr id="59458" name="Group 66"/>
          <p:cNvGraphicFramePr>
            <a:graphicFrameLocks noGrp="1"/>
          </p:cNvGraphicFramePr>
          <p:nvPr/>
        </p:nvGraphicFramePr>
        <p:xfrm>
          <a:off x="395288" y="3357563"/>
          <a:ext cx="8072437" cy="2327275"/>
        </p:xfrm>
        <a:graphic>
          <a:graphicData uri="http://schemas.openxmlformats.org/drawingml/2006/table">
            <a:tbl>
              <a:tblPr/>
              <a:tblGrid>
                <a:gridCol w="3752850"/>
                <a:gridCol w="1628775"/>
                <a:gridCol w="2690812"/>
              </a:tblGrid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ELEMENTO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L’nt,w 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Nível de desempenho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68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Laje, ou outro elemento portante, com ou sem contrapiso, sem tratamento acústico.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&lt; 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5540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Laje, ou outro elemento portante, com ou sem contrapiso, com tratamento acústico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55 a 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5403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&lt;55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pic>
        <p:nvPicPr>
          <p:cNvPr id="82968" name="Picture 26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876925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400" b="1" smtClean="0"/>
              <a:t>PISOS INTERNOS</a:t>
            </a:r>
          </a:p>
        </p:txBody>
      </p:sp>
      <p:sp>
        <p:nvSpPr>
          <p:cNvPr id="849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pt-BR" smtClean="0"/>
              <a:t>Ruído de impacto </a:t>
            </a:r>
          </a:p>
        </p:txBody>
      </p:sp>
      <p:sp>
        <p:nvSpPr>
          <p:cNvPr id="84995" name="Rectangle 6"/>
          <p:cNvSpPr>
            <a:spLocks noChangeArrowheads="1"/>
          </p:cNvSpPr>
          <p:nvPr/>
        </p:nvSpPr>
        <p:spPr bwMode="auto">
          <a:xfrm>
            <a:off x="-114300" y="217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 sz="1800"/>
          </a:p>
        </p:txBody>
      </p:sp>
      <p:sp>
        <p:nvSpPr>
          <p:cNvPr id="84996" name="Rectangle 7"/>
          <p:cNvSpPr>
            <a:spLocks noChangeArrowheads="1"/>
          </p:cNvSpPr>
          <p:nvPr/>
        </p:nvSpPr>
        <p:spPr bwMode="auto">
          <a:xfrm>
            <a:off x="114300" y="329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 sz="1800"/>
          </a:p>
        </p:txBody>
      </p:sp>
      <p:pic>
        <p:nvPicPr>
          <p:cNvPr id="8499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2513" y="2547938"/>
            <a:ext cx="7469187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1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9" name="Picture 1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59499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ítulo 1"/>
          <p:cNvSpPr>
            <a:spLocks noGrp="1"/>
          </p:cNvSpPr>
          <p:nvPr>
            <p:ph type="title" idx="4294967295"/>
          </p:nvPr>
        </p:nvSpPr>
        <p:spPr>
          <a:xfrm>
            <a:off x="731838" y="214313"/>
            <a:ext cx="6937375" cy="1654175"/>
          </a:xfrm>
        </p:spPr>
        <p:txBody>
          <a:bodyPr anchor="ctr"/>
          <a:lstStyle/>
          <a:p>
            <a:pPr eaLnBrk="1" hangingPunct="1"/>
            <a:r>
              <a:rPr lang="pt-BR" sz="2400" b="1" smtClean="0"/>
              <a:t>SISTEMA DE VEDAÇÃO INTERNA E EXTERNA</a:t>
            </a:r>
            <a:r>
              <a:rPr lang="pt-BR" sz="2800" b="1" smtClean="0"/>
              <a:t> </a:t>
            </a:r>
          </a:p>
        </p:txBody>
      </p:sp>
      <p:sp>
        <p:nvSpPr>
          <p:cNvPr id="86018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4941888"/>
            <a:ext cx="8334375" cy="9207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900" b="1" smtClean="0">
                <a:solidFill>
                  <a:schemeClr val="tx1"/>
                </a:solidFill>
              </a:rPr>
              <a:t>OBS: PARA VEDAÇÃO EXTERNA DE COZINHAS, LAVANDERIAS E BANHEIROS, NÃO HÁ EXIGÊNCIAS ESPECÍFICAS.</a:t>
            </a:r>
          </a:p>
          <a:p>
            <a:pPr eaLnBrk="1" hangingPunct="1">
              <a:buFont typeface="Wingdings" pitchFamily="2" charset="2"/>
              <a:buNone/>
            </a:pPr>
            <a:endParaRPr lang="pt-BR" sz="900" b="1" smtClean="0"/>
          </a:p>
          <a:p>
            <a:pPr eaLnBrk="1" hangingPunct="1">
              <a:buFont typeface="Wingdings" pitchFamily="2" charset="2"/>
              <a:buNone/>
            </a:pPr>
            <a:endParaRPr lang="pt-BR" sz="900" b="1" smtClean="0"/>
          </a:p>
        </p:txBody>
      </p:sp>
      <p:graphicFrame>
        <p:nvGraphicFramePr>
          <p:cNvPr id="69665" name="Group 33"/>
          <p:cNvGraphicFramePr>
            <a:graphicFrameLocks noGrp="1"/>
          </p:cNvGraphicFramePr>
          <p:nvPr/>
        </p:nvGraphicFramePr>
        <p:xfrm>
          <a:off x="468313" y="2205038"/>
          <a:ext cx="8429625" cy="2541587"/>
        </p:xfrm>
        <a:graphic>
          <a:graphicData uri="http://schemas.openxmlformats.org/drawingml/2006/table">
            <a:tbl>
              <a:tblPr/>
              <a:tblGrid>
                <a:gridCol w="4071937"/>
                <a:gridCol w="1285875"/>
                <a:gridCol w="1500188"/>
                <a:gridCol w="1571625"/>
              </a:tblGrid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Sistema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Campo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D2m,nT, 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Laboratório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Rw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Nível de desempenho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09600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Vedação externa de dormitórios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25  a 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30 a 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5000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30 a 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35 a 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000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86044" name="Rectangle 73"/>
          <p:cNvSpPr>
            <a:spLocks noChangeArrowheads="1"/>
          </p:cNvSpPr>
          <p:nvPr/>
        </p:nvSpPr>
        <p:spPr bwMode="auto">
          <a:xfrm>
            <a:off x="468313" y="1868488"/>
            <a:ext cx="2890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b="1">
                <a:solidFill>
                  <a:srgbClr val="FF0000"/>
                </a:solidFill>
                <a:latin typeface="Rockwell" pitchFamily="18" charset="0"/>
              </a:rPr>
              <a:t>VEDAÇÃO EXTERNA</a:t>
            </a:r>
            <a:r>
              <a:rPr lang="pt-BR" sz="1600"/>
              <a:t> </a:t>
            </a:r>
          </a:p>
        </p:txBody>
      </p:sp>
      <p:pic>
        <p:nvPicPr>
          <p:cNvPr id="86045" name="Picture 31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876925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400" b="1" smtClean="0"/>
              <a:t>DESEMPENHO  ACÚSTICO</a:t>
            </a:r>
          </a:p>
        </p:txBody>
      </p:sp>
      <p:sp>
        <p:nvSpPr>
          <p:cNvPr id="88066" name="Rectangle 3"/>
          <p:cNvSpPr>
            <a:spLocks noGrp="1"/>
          </p:cNvSpPr>
          <p:nvPr>
            <p:ph type="body" idx="4294967295"/>
          </p:nvPr>
        </p:nvSpPr>
        <p:spPr>
          <a:xfrm>
            <a:off x="498475" y="1981200"/>
            <a:ext cx="8048625" cy="4144963"/>
          </a:xfrm>
        </p:spPr>
        <p:txBody>
          <a:bodyPr/>
          <a:lstStyle/>
          <a:p>
            <a:r>
              <a:rPr lang="pt-BR" smtClean="0">
                <a:solidFill>
                  <a:schemeClr val="accent2"/>
                </a:solidFill>
                <a:cs typeface="Arial" charset="0"/>
              </a:rPr>
              <a:t>Materiais que atendem a norma, nos seguintes desempenhos:</a:t>
            </a:r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498475" y="2717800"/>
            <a:ext cx="7021513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pt-BR" sz="1400" b="1">
                <a:solidFill>
                  <a:srgbClr val="595959"/>
                </a:solidFill>
                <a:latin typeface="Rockwell" pitchFamily="18" charset="0"/>
              </a:rPr>
              <a:t>M – Mínimo (30 a 34dB)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Parede de gesso acartonado (73mm) com montante de 48mm sem lã – 34dB</a:t>
            </a:r>
          </a:p>
          <a:p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r>
              <a:rPr lang="pt-BR" sz="1400" b="1">
                <a:solidFill>
                  <a:srgbClr val="595959"/>
                </a:solidFill>
                <a:latin typeface="Rockwell" pitchFamily="18" charset="0"/>
              </a:rPr>
              <a:t>I- Intermediário(35  a 39dB)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Alvenaria de bloco cerâmico (140mm)– 39dB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Parede de gesso acartonado (95mm)  com montante de 70mm sem lã mineral– 39dB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Bloco de concreto auto-clavado (125mm) – 39dB</a:t>
            </a:r>
          </a:p>
          <a:p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r>
              <a:rPr lang="pt-BR" sz="1400" b="1">
                <a:solidFill>
                  <a:srgbClr val="595959"/>
                </a:solidFill>
                <a:latin typeface="Rockwell" pitchFamily="18" charset="0"/>
              </a:rPr>
              <a:t>S- Superior(≥39 dB)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Parede de tijolo maciço (120mm), rebocado – 45dB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Parede de concreto auto-clavado (150mm) – 41dB</a:t>
            </a:r>
          </a:p>
          <a:p>
            <a:r>
              <a:rPr lang="pt-BR" sz="1400">
                <a:solidFill>
                  <a:srgbClr val="595959"/>
                </a:solidFill>
                <a:latin typeface="Rockwell" pitchFamily="18" charset="0"/>
              </a:rPr>
              <a:t>Bloco de concreto furado (115mm)- 41dB</a:t>
            </a:r>
          </a:p>
          <a:p>
            <a:endParaRPr lang="pt-BR" sz="1400">
              <a:solidFill>
                <a:srgbClr val="595959"/>
              </a:solidFill>
              <a:latin typeface="Rockwell" pitchFamily="18" charset="0"/>
            </a:endParaRPr>
          </a:p>
          <a:p>
            <a:endParaRPr lang="pt-BR" sz="1400">
              <a:solidFill>
                <a:srgbClr val="595959"/>
              </a:solidFill>
              <a:latin typeface="Rockwell" pitchFamily="18" charset="0"/>
            </a:endParaRPr>
          </a:p>
        </p:txBody>
      </p:sp>
      <p:pic>
        <p:nvPicPr>
          <p:cNvPr id="88068" name="Picture 18" descr="Logo SINTESE comple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Desempenho Acústico</a:t>
            </a:r>
          </a:p>
        </p:txBody>
      </p:sp>
      <p:sp>
        <p:nvSpPr>
          <p:cNvPr id="8909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pt-BR" sz="1800" smtClean="0">
                <a:solidFill>
                  <a:schemeClr val="accent2"/>
                </a:solidFill>
                <a:cs typeface="Arial" charset="0"/>
              </a:rPr>
              <a:t>Esquadrias</a:t>
            </a:r>
          </a:p>
          <a:p>
            <a:pPr>
              <a:buFont typeface="Wingdings" pitchFamily="2" charset="2"/>
              <a:buNone/>
            </a:pPr>
            <a:r>
              <a:rPr lang="pt-BR" sz="1400" smtClean="0"/>
              <a:t>Características importantes que devem ser consideradas em uma esquadria são:</a:t>
            </a:r>
          </a:p>
          <a:p>
            <a:r>
              <a:rPr lang="pt-BR" sz="1400" smtClean="0"/>
              <a:t>Massa </a:t>
            </a:r>
          </a:p>
          <a:p>
            <a:r>
              <a:rPr lang="pt-BR" sz="1400" smtClean="0"/>
              <a:t>Espessura</a:t>
            </a:r>
          </a:p>
          <a:p>
            <a:r>
              <a:rPr lang="pt-BR" sz="1400" smtClean="0"/>
              <a:t>Estanqueidade</a:t>
            </a:r>
          </a:p>
          <a:p>
            <a:pPr algn="just">
              <a:buFont typeface="Wingdings" pitchFamily="2" charset="2"/>
              <a:buNone/>
            </a:pPr>
            <a:r>
              <a:rPr lang="pt-BR" smtClean="0"/>
              <a:t> </a:t>
            </a:r>
          </a:p>
        </p:txBody>
      </p:sp>
      <p:pic>
        <p:nvPicPr>
          <p:cNvPr id="89091" name="Imagem 1" descr="11562136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7275" y="3121025"/>
            <a:ext cx="23971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Imagem 2" descr="oscilo-baten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3263" y="3103563"/>
            <a:ext cx="1722437" cy="230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18" descr="Logo SINTESE comple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ítulo 1"/>
          <p:cNvSpPr>
            <a:spLocks noGrp="1"/>
          </p:cNvSpPr>
          <p:nvPr>
            <p:ph type="title" idx="4294967295"/>
          </p:nvPr>
        </p:nvSpPr>
        <p:spPr>
          <a:xfrm>
            <a:off x="498475" y="484188"/>
            <a:ext cx="7024688" cy="1050925"/>
          </a:xfrm>
        </p:spPr>
        <p:txBody>
          <a:bodyPr anchor="ctr"/>
          <a:lstStyle/>
          <a:p>
            <a:pPr eaLnBrk="1" hangingPunct="1"/>
            <a:r>
              <a:rPr lang="pt-BR" sz="2400" b="1" smtClean="0"/>
              <a:t>SISTEMA DE VEDAÇÃO INTERNA E EXTERNA</a:t>
            </a:r>
            <a:r>
              <a:rPr lang="pt-BR" smtClean="0"/>
              <a:t> </a:t>
            </a:r>
          </a:p>
        </p:txBody>
      </p:sp>
      <p:sp>
        <p:nvSpPr>
          <p:cNvPr id="9011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1628775"/>
            <a:ext cx="3992563" cy="4079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pt-BR" sz="1600" b="1" smtClean="0">
                <a:solidFill>
                  <a:srgbClr val="FF0000"/>
                </a:solidFill>
              </a:rPr>
              <a:t>VEDAÇÃO INTERNA</a:t>
            </a:r>
            <a:r>
              <a:rPr lang="pt-BR" sz="1400" b="1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pt-BR" sz="1400" b="1" smtClean="0"/>
          </a:p>
          <a:p>
            <a:pPr eaLnBrk="1" hangingPunct="1">
              <a:buFont typeface="Wingdings" pitchFamily="2" charset="2"/>
              <a:buNone/>
            </a:pPr>
            <a:endParaRPr lang="pt-BR" sz="1000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</p:txBody>
      </p:sp>
      <p:graphicFrame>
        <p:nvGraphicFramePr>
          <p:cNvPr id="89156" name="Group 68"/>
          <p:cNvGraphicFramePr>
            <a:graphicFrameLocks noGrp="1"/>
          </p:cNvGraphicFramePr>
          <p:nvPr/>
        </p:nvGraphicFramePr>
        <p:xfrm>
          <a:off x="250825" y="2036763"/>
          <a:ext cx="8642350" cy="3919537"/>
        </p:xfrm>
        <a:graphic>
          <a:graphicData uri="http://schemas.openxmlformats.org/drawingml/2006/table">
            <a:tbl>
              <a:tblPr/>
              <a:tblGrid>
                <a:gridCol w="4651375"/>
                <a:gridCol w="992188"/>
                <a:gridCol w="1414462"/>
                <a:gridCol w="1584325"/>
              </a:tblGrid>
              <a:tr h="595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Elemento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Campo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DnT,w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Laboratório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Rw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Nível de desempenho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3050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Parede de salas e cozinhas entre unidade habitacional e áreas de corredores, halls e escadaria no pavimento – tipo.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30 a 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35 a 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35 a 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 a 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 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273050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Parede de dormitórios entre uma unidade habitacional e áreas comuns de trânsito eventual como corredores, halls e escadaria nos pavimentos-tipo.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 a 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206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50 a 54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 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73050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Parede entre uma unidade habitacional e áreas comuns de permanência de pessoas, atividades de lazer e atividades esportivas, como home theater, salas de ginástica, salão de festas, salão de jogos, banheiros e vestiários coletivos, cozinhas e lavanderias coletivas.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  <a:ea typeface="Times New Roman" pitchFamily="18" charset="0"/>
                          <a:cs typeface="Calibri" pitchFamily="34" charset="0"/>
                        </a:rPr>
                        <a:t> </a:t>
                      </a:r>
                      <a:r>
                        <a:rPr kumimoji="0" lang="pt-B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 </a:t>
                      </a: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  <a:ea typeface="Times New Roman" pitchFamily="18" charset="0"/>
                          <a:cs typeface="Calibri" pitchFamily="34" charset="0"/>
                        </a:rPr>
                        <a:t>50 a 54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50 a 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  <a:cs typeface="Times New Roman" pitchFamily="18" charset="0"/>
                        </a:rPr>
                        <a:t>  55 a 59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 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  <a:cs typeface="Times New Roman" pitchFamily="18" charset="0"/>
                        </a:rPr>
                        <a:t>   ≥60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273050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Parede entre unidades habitacionais autônomas (parede de geminação)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 a 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50 a 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 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90179" name="Picture 18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956300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400" b="1" smtClean="0"/>
              <a:t>DESEMPENHO  ACÚSTICO</a:t>
            </a:r>
          </a:p>
        </p:txBody>
      </p:sp>
      <p:sp>
        <p:nvSpPr>
          <p:cNvPr id="92162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808163"/>
            <a:ext cx="8407400" cy="39258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t-BR" sz="900" smtClean="0">
                <a:solidFill>
                  <a:schemeClr val="accent2"/>
                </a:solidFill>
                <a:cs typeface="Arial" charset="0"/>
              </a:rPr>
              <a:t>Materiais que atendem a norma, nos seguintes desempenhos: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pt-BR" sz="900" smtClean="0">
              <a:solidFill>
                <a:schemeClr val="accent2"/>
              </a:solidFill>
              <a:cs typeface="Arial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pt-BR" sz="1200" b="1" smtClean="0"/>
              <a:t>35 a 39 dB</a:t>
            </a: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Alvenaria de bloco cerâmico (140mm) com reboco – 39dB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Parede de gesso acartonado (95mm)com montante de 70mm sem lã mineral– 39dB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Bloco de concreto auto-clavado (125mm) com reboco – 39dB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pt-BR" sz="1200" b="1" smtClean="0"/>
              <a:t>40 a 44dB</a:t>
            </a: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Parede de gesso acartonado(73mm) com montante de 48mm com lã mineral – 43 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Bloco de concreto auto-clavado (150mm) – 41dB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pt-BR" sz="1200" b="1" smtClean="0"/>
              <a:t>45 a 49dB</a:t>
            </a: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Parede de gesso acartonado (95mm) com montante de 70mm com lã mineral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Parede de gesso acartonado (98 mm) com montante de 48mm com lã mineral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pt-BR" sz="1200" b="1" smtClean="0"/>
              <a:t>50 a 54dB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Parede de gesso acartonado com placas duplas em cada lado  (120mm) com montante de 70mm com lã mineral– 50dB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30cm de alvenaria de bloco cerâmico rebocado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Duas paredes de bloco de concreto celular de 8cm rebocado com 2,5 cm de cada lado e uma câmara de ar não menor que 8cm.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pt-BR" sz="1200" b="1" smtClean="0"/>
              <a:t>≥55 dB</a:t>
            </a:r>
            <a:endParaRPr lang="pt-BR" sz="1200" smtClean="0"/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pt-BR" sz="1200" smtClean="0"/>
              <a:t>Parede de gesso acartonado (140mm) com montante de 48mm com lã mineral dupla e 4 placas de gesso acartonado</a:t>
            </a:r>
          </a:p>
        </p:txBody>
      </p:sp>
      <p:pic>
        <p:nvPicPr>
          <p:cNvPr id="92163" name="Picture 18" descr="Logo SINTESE comple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ítulo 1"/>
          <p:cNvSpPr>
            <a:spLocks noGrp="1"/>
          </p:cNvSpPr>
          <p:nvPr>
            <p:ph type="title" idx="4294967295"/>
          </p:nvPr>
        </p:nvSpPr>
        <p:spPr>
          <a:xfrm>
            <a:off x="585788" y="188913"/>
            <a:ext cx="7010400" cy="1527175"/>
          </a:xfrm>
        </p:spPr>
        <p:txBody>
          <a:bodyPr anchor="ctr"/>
          <a:lstStyle/>
          <a:p>
            <a:pPr eaLnBrk="1" hangingPunct="1"/>
            <a:r>
              <a:rPr lang="pt-BR" sz="2400" b="1" smtClean="0"/>
              <a:t>SISTEMA DE COBERTURAS</a:t>
            </a:r>
          </a:p>
        </p:txBody>
      </p:sp>
      <p:sp>
        <p:nvSpPr>
          <p:cNvPr id="9318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1995488"/>
            <a:ext cx="8031162" cy="4460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pt-BR" sz="1600" b="1" smtClean="0">
                <a:solidFill>
                  <a:srgbClr val="FF0000"/>
                </a:solidFill>
              </a:rPr>
              <a:t>VEDAÇÃO DE SONS AÉREOS (FONTES DE EMISSÃO EXTERNA)</a:t>
            </a:r>
            <a:endParaRPr lang="pt-BR" sz="1600" smtClean="0"/>
          </a:p>
          <a:p>
            <a:pPr eaLnBrk="1" hangingPunct="1">
              <a:buFont typeface="Wingdings" pitchFamily="2" charset="2"/>
              <a:buNone/>
            </a:pPr>
            <a:endParaRPr lang="pt-BR" sz="16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  <a:p>
            <a:pPr eaLnBrk="1" hangingPunct="1">
              <a:buFont typeface="Wingdings" pitchFamily="2" charset="2"/>
              <a:buNone/>
            </a:pPr>
            <a:endParaRPr lang="pt-BR" sz="1000" b="1" smtClean="0"/>
          </a:p>
        </p:txBody>
      </p:sp>
      <p:graphicFrame>
        <p:nvGraphicFramePr>
          <p:cNvPr id="77854" name="Group 30"/>
          <p:cNvGraphicFramePr>
            <a:graphicFrameLocks noGrp="1"/>
          </p:cNvGraphicFramePr>
          <p:nvPr/>
        </p:nvGraphicFramePr>
        <p:xfrm>
          <a:off x="395288" y="2622550"/>
          <a:ext cx="8143875" cy="1920875"/>
        </p:xfrm>
        <a:graphic>
          <a:graphicData uri="http://schemas.openxmlformats.org/drawingml/2006/table">
            <a:tbl>
              <a:tblPr/>
              <a:tblGrid>
                <a:gridCol w="3498850"/>
                <a:gridCol w="1433512"/>
                <a:gridCol w="1604963"/>
                <a:gridCol w="1606550"/>
              </a:tblGrid>
              <a:tr h="868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Sistema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Rw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Rw  + 5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dB</a:t>
                      </a: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Rockwell" pitchFamily="18" charset="0"/>
                        </a:rPr>
                        <a:t>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Nível de desempenho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508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Cobertura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35 a 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 a 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5083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40 a 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45 a 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5083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&gt;=50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sp>
        <p:nvSpPr>
          <p:cNvPr id="93212" name="Rectangle 29"/>
          <p:cNvSpPr>
            <a:spLocks noChangeArrowheads="1"/>
          </p:cNvSpPr>
          <p:nvPr/>
        </p:nvSpPr>
        <p:spPr bwMode="auto">
          <a:xfrm>
            <a:off x="323850" y="4605338"/>
            <a:ext cx="6902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pt-BR" sz="1600">
                <a:solidFill>
                  <a:srgbClr val="FF0000"/>
                </a:solidFill>
              </a:rPr>
              <a:t>*</a:t>
            </a:r>
            <a:r>
              <a:rPr lang="pt-BR" sz="1600">
                <a:solidFill>
                  <a:schemeClr val="tx2"/>
                </a:solidFill>
              </a:rPr>
              <a:t> Utilizar quando a habitação está localizada junto a via de tráfego intenso.</a:t>
            </a:r>
          </a:p>
        </p:txBody>
      </p:sp>
      <p:pic>
        <p:nvPicPr>
          <p:cNvPr id="93213" name="Picture 31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9499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ítulo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pt-BR" sz="2400" b="1" smtClean="0"/>
              <a:t>SISTEMA DE COBERTURAS</a:t>
            </a:r>
          </a:p>
        </p:txBody>
      </p:sp>
      <p:sp>
        <p:nvSpPr>
          <p:cNvPr id="952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23850" y="2303463"/>
            <a:ext cx="8104188" cy="7762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pt-BR" sz="1600" b="1" smtClean="0">
                <a:solidFill>
                  <a:srgbClr val="FF0000"/>
                </a:solidFill>
              </a:rPr>
              <a:t>RUÍDO DE IMPACTO PARA AS COBERTURAS ACESSÍVEIS DE USO COLETIVO</a:t>
            </a:r>
          </a:p>
          <a:p>
            <a:pPr eaLnBrk="1" hangingPunct="1">
              <a:buFont typeface="Wingdings" pitchFamily="2" charset="2"/>
              <a:buNone/>
            </a:pPr>
            <a:endParaRPr lang="pt-BR" sz="1600" smtClean="0"/>
          </a:p>
        </p:txBody>
      </p:sp>
      <p:graphicFrame>
        <p:nvGraphicFramePr>
          <p:cNvPr id="79896" name="Group 24"/>
          <p:cNvGraphicFramePr>
            <a:graphicFrameLocks noGrp="1"/>
          </p:cNvGraphicFramePr>
          <p:nvPr/>
        </p:nvGraphicFramePr>
        <p:xfrm>
          <a:off x="468313" y="2781300"/>
          <a:ext cx="8037512" cy="2070100"/>
        </p:xfrm>
        <a:graphic>
          <a:graphicData uri="http://schemas.openxmlformats.org/drawingml/2006/table">
            <a:tbl>
              <a:tblPr/>
              <a:tblGrid>
                <a:gridCol w="4300537"/>
                <a:gridCol w="1763713"/>
                <a:gridCol w="1973262"/>
              </a:tblGrid>
              <a:tr h="774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Sistema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L’nt,w dB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Rockwell" pitchFamily="18" charset="0"/>
                        </a:rPr>
                        <a:t>Nível de desempenho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318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Cobertura acessível, de uso coletivo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56 a 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46 a 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&lt;45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ockwell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  <p:pic>
        <p:nvPicPr>
          <p:cNvPr id="95255" name="Picture 25" descr="Logo SINTESE comple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17287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pt-BR" sz="1600" b="1" smtClean="0">
                <a:solidFill>
                  <a:srgbClr val="FF0000"/>
                </a:solidFill>
              </a:rPr>
              <a:t>HIDROSSANITÁRIOS</a:t>
            </a:r>
          </a:p>
          <a:p>
            <a:pPr>
              <a:buFont typeface="Wingdings" pitchFamily="2" charset="2"/>
              <a:buNone/>
            </a:pPr>
            <a:endParaRPr lang="pt-BR" sz="1600" b="1" smtClean="0">
              <a:solidFill>
                <a:srgbClr val="FF0000"/>
              </a:solidFill>
            </a:endParaRPr>
          </a:p>
        </p:txBody>
      </p:sp>
      <p:pic>
        <p:nvPicPr>
          <p:cNvPr id="97282" name="il_fi" descr="77b73b7ecbd52a80f131fcfccdfb65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2914650"/>
            <a:ext cx="3217862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Picture 6" descr="EXAUSTOR_INOVARE_1_15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3825" y="1860550"/>
            <a:ext cx="2106613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6" descr="acustica_manta_ladevidro_foto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8300" y="4140200"/>
            <a:ext cx="20859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18" descr="Logo SINTESE comple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400" b="1" smtClean="0"/>
              <a:t>DESEMPENHO  ACÚSTICO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 b="1" smtClean="0"/>
              <a:t>CONSIDERAÇÕES FINAIS</a:t>
            </a:r>
            <a:endParaRPr lang="pt-BR" sz="2400" b="1" smtClean="0"/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47813" y="1916113"/>
            <a:ext cx="7010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pt-BR" smtClean="0"/>
          </a:p>
          <a:p>
            <a:pPr eaLnBrk="1" hangingPunct="1">
              <a:buFont typeface="Wingdings" pitchFamily="2" charset="2"/>
              <a:buNone/>
            </a:pPr>
            <a:endParaRPr lang="pt-BR" smtClean="0"/>
          </a:p>
        </p:txBody>
      </p:sp>
      <p:sp>
        <p:nvSpPr>
          <p:cNvPr id="98307" name="Rectangle 4"/>
          <p:cNvSpPr>
            <a:spLocks noChangeArrowheads="1"/>
          </p:cNvSpPr>
          <p:nvPr/>
        </p:nvSpPr>
        <p:spPr bwMode="auto">
          <a:xfrm>
            <a:off x="250825" y="1916113"/>
            <a:ext cx="4681538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pt-BR" sz="1600" b="1">
                <a:solidFill>
                  <a:srgbClr val="FF0000"/>
                </a:solidFill>
                <a:latin typeface="Rockwell" pitchFamily="18" charset="0"/>
              </a:rPr>
              <a:t>EVOLUÇÃO NO SETOR CONSTRUTIVO</a:t>
            </a:r>
          </a:p>
          <a:p>
            <a:pPr defTabSz="914400"/>
            <a:endParaRPr lang="pt-BR" sz="1600" b="1">
              <a:solidFill>
                <a:srgbClr val="FF0000"/>
              </a:solidFill>
              <a:latin typeface="Rockwell" pitchFamily="18" charset="0"/>
            </a:endParaRPr>
          </a:p>
          <a:p>
            <a:pPr defTabSz="914400"/>
            <a:endParaRPr lang="pt-BR" sz="1800">
              <a:solidFill>
                <a:schemeClr val="tx2"/>
              </a:solidFill>
            </a:endParaRPr>
          </a:p>
          <a:p>
            <a:pPr defTabSz="914400">
              <a:buFontTx/>
              <a:buChar char="•"/>
            </a:pPr>
            <a:r>
              <a:rPr lang="pt-BR" sz="1800">
                <a:solidFill>
                  <a:schemeClr val="tx2"/>
                </a:solidFill>
              </a:rPr>
              <a:t>FABRICANTES DE MATERIAIS: precisam padronizar e ensaiar em laboratórios os produtos que fabricam.</a:t>
            </a:r>
          </a:p>
          <a:p>
            <a:pPr defTabSz="914400">
              <a:buFontTx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defTabSz="914400">
              <a:buFontTx/>
              <a:buChar char="•"/>
            </a:pPr>
            <a:r>
              <a:rPr lang="pt-BR" sz="1800">
                <a:solidFill>
                  <a:schemeClr val="tx2"/>
                </a:solidFill>
              </a:rPr>
              <a:t>PROJETISTAS E CONSTRUTORES: precisam se capacitar para o atendimento da NORMA.</a:t>
            </a:r>
          </a:p>
          <a:p>
            <a:pPr defTabSz="914400">
              <a:buFontTx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defTabSz="914400">
              <a:buFontTx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defTabSz="914400">
              <a:buFontTx/>
              <a:buChar char="•"/>
            </a:pPr>
            <a:endParaRPr lang="pt-BR" sz="1800">
              <a:solidFill>
                <a:schemeClr val="tx2"/>
              </a:solidFill>
            </a:endParaRPr>
          </a:p>
        </p:txBody>
      </p:sp>
      <p:sp>
        <p:nvSpPr>
          <p:cNvPr id="98308" name="AutoShape 7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71913" y="2495550"/>
            <a:ext cx="1400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/>
            <a:endParaRPr lang="pt-BR" sz="1800"/>
          </a:p>
        </p:txBody>
      </p:sp>
      <p:sp>
        <p:nvSpPr>
          <p:cNvPr id="98309" name="AutoShape 9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71913" y="2495550"/>
            <a:ext cx="1400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/>
            <a:endParaRPr lang="pt-BR" sz="1800"/>
          </a:p>
        </p:txBody>
      </p:sp>
      <p:sp>
        <p:nvSpPr>
          <p:cNvPr id="98310" name="AutoShape 11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71913" y="2495550"/>
            <a:ext cx="1400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/>
            <a:endParaRPr lang="pt-BR" sz="1800"/>
          </a:p>
        </p:txBody>
      </p:sp>
      <p:sp>
        <p:nvSpPr>
          <p:cNvPr id="98311" name="AutoShape 13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71913" y="2495550"/>
            <a:ext cx="1400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/>
            <a:endParaRPr lang="pt-BR" sz="1800"/>
          </a:p>
        </p:txBody>
      </p:sp>
      <p:sp>
        <p:nvSpPr>
          <p:cNvPr id="98312" name="Rectangle 14"/>
          <p:cNvSpPr>
            <a:spLocks noChangeArrowheads="1"/>
          </p:cNvSpPr>
          <p:nvPr/>
        </p:nvSpPr>
        <p:spPr bwMode="auto">
          <a:xfrm>
            <a:off x="4751388" y="2349500"/>
            <a:ext cx="43926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pt-BR" sz="1800">
              <a:solidFill>
                <a:schemeClr val="tx2"/>
              </a:solidFill>
            </a:endParaRPr>
          </a:p>
          <a:p>
            <a:pPr defTabSz="914400">
              <a:buFontTx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defTabSz="914400">
              <a:buFontTx/>
              <a:buChar char="•"/>
            </a:pPr>
            <a:endParaRPr lang="pt-BR" sz="1800">
              <a:solidFill>
                <a:schemeClr val="tx2"/>
              </a:solidFill>
            </a:endParaRPr>
          </a:p>
        </p:txBody>
      </p:sp>
      <p:pic>
        <p:nvPicPr>
          <p:cNvPr id="98313" name="Picture 17" descr="ANd9GcQ3xMojJk434xJX_Rfu1wRPFtB6OQwvpFit0XuupCr-TQdToS0&amp;t=1&amp;usg=__a_QCVVS1bJ4XRBhIHKs8YIaMY_A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276475"/>
            <a:ext cx="360045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4" name="Picture 18" descr="Logo SINTESE comple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734050"/>
            <a:ext cx="172878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Origem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775</TotalTime>
  <Words>1070</Words>
  <Application>Microsoft Office PowerPoint</Application>
  <PresentationFormat>Apresentação na tela (4:3)</PresentationFormat>
  <Paragraphs>292</Paragraphs>
  <Slides>21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Modelo de design</vt:lpstr>
      </vt:variant>
      <vt:variant>
        <vt:i4>20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47" baseType="lpstr">
      <vt:lpstr>Arial</vt:lpstr>
      <vt:lpstr>Rockwell</vt:lpstr>
      <vt:lpstr>Wingdings</vt:lpstr>
      <vt:lpstr>Calibri</vt:lpstr>
      <vt:lpstr>Times New Roman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Advantage</vt:lpstr>
      <vt:lpstr>Acrobat Document</vt:lpstr>
      <vt:lpstr>Slide 1</vt:lpstr>
      <vt:lpstr>NBR 15575- EDIFÍCIOS HABITACIONAIS DE ATÉ CINCO PAVIMENTOS – DESEMPENHO </vt:lpstr>
      <vt:lpstr>NBR 15575- EDIFÍCIOS HABITACIONAIS DE ATÉ CINCO PAVIMENTOS – DESEMPENHO </vt:lpstr>
      <vt:lpstr>REQUISITOS GERAIS</vt:lpstr>
      <vt:lpstr>EXIGÊNCIAS DO USUÁRIO</vt:lpstr>
      <vt:lpstr>DESEMPENHO  ACÚSTICO</vt:lpstr>
      <vt:lpstr>PROBLEMAS DA ACÚSTICA ARQUITETÔNICA</vt:lpstr>
      <vt:lpstr>RUÍDO</vt:lpstr>
      <vt:lpstr>CONDICIONAMENTO ACÚSTICO – ABSORÇÃO DO SOM</vt:lpstr>
      <vt:lpstr>PISOS INTERNOS</vt:lpstr>
      <vt:lpstr>PISOS INTERNOS</vt:lpstr>
      <vt:lpstr>PISOS INTERNOS</vt:lpstr>
      <vt:lpstr>SISTEMA DE VEDAÇÃO INTERNA E EXTERNA </vt:lpstr>
      <vt:lpstr>DESEMPENHO  ACÚSTICO</vt:lpstr>
      <vt:lpstr>Desempenho Acústico</vt:lpstr>
      <vt:lpstr>SISTEMA DE VEDAÇÃO INTERNA E EXTERNA </vt:lpstr>
      <vt:lpstr>DESEMPENHO  ACÚSTICO</vt:lpstr>
      <vt:lpstr>SISTEMA DE COBERTURAS</vt:lpstr>
      <vt:lpstr>SISTEMA DE COBERTURAS</vt:lpstr>
      <vt:lpstr>DESEMPENHO  ACÚSTICO</vt:lpstr>
      <vt:lpstr>CONSIDERAÇÕES FINAIS</vt:lpstr>
    </vt:vector>
  </TitlesOfParts>
  <Company>Privado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Desempenho Ambiental</dc:title>
  <dc:creator>Juliana Gehlen</dc:creator>
  <cp:lastModifiedBy>candida</cp:lastModifiedBy>
  <cp:revision>65</cp:revision>
  <dcterms:created xsi:type="dcterms:W3CDTF">2010-11-13T13:07:15Z</dcterms:created>
  <dcterms:modified xsi:type="dcterms:W3CDTF">2011-02-18T20:30:04Z</dcterms:modified>
</cp:coreProperties>
</file>